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9" r:id="rId5"/>
    <p:sldId id="279" r:id="rId6"/>
    <p:sldId id="280" r:id="rId7"/>
    <p:sldId id="281" r:id="rId8"/>
    <p:sldId id="283" r:id="rId9"/>
    <p:sldId id="27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/>
    <p:restoredTop sz="94674"/>
  </p:normalViewPr>
  <p:slideViewPr>
    <p:cSldViewPr snapToGrid="0" snapToObjects="1" showGuides="1">
      <p:cViewPr>
        <p:scale>
          <a:sx n="99" d="100"/>
          <a:sy n="99" d="100"/>
        </p:scale>
        <p:origin x="-24" y="384"/>
      </p:cViewPr>
      <p:guideLst>
        <p:guide orient="horz" pos="21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086AB2-A53F-FB41-A519-C023187B8A9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BC1A84-E289-E444-9F7C-E28F8472E360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 b="312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795953" y="2180492"/>
            <a:ext cx="6600093" cy="2497016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梯形 6"/>
          <p:cNvSpPr/>
          <p:nvPr/>
        </p:nvSpPr>
        <p:spPr>
          <a:xfrm flipV="1">
            <a:off x="5064209" y="2180491"/>
            <a:ext cx="2063583" cy="269631"/>
          </a:xfrm>
          <a:prstGeom prst="trapezoid">
            <a:avLst>
              <a:gd name="adj" fmla="val 64488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279400" dist="762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631095" y="3019047"/>
            <a:ext cx="471777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200" dirty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  <a:sym typeface="+mn-ea"/>
              </a:rPr>
              <a:t>**</a:t>
            </a:r>
            <a:r>
              <a:rPr lang="zh-CN" altLang="en-US" sz="3200" dirty="0">
                <a:solidFill>
                  <a:schemeClr val="tx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  <a:sym typeface="+mn-ea"/>
              </a:rPr>
              <a:t>学院助讲培养情况介绍</a:t>
            </a:r>
            <a:endParaRPr kumimoji="1" lang="zh-CN" altLang="en-US" sz="3200" dirty="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思源黑体 CN ExtraLight" panose="020B0200000000000000" pitchFamily="3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45296" y="3712253"/>
            <a:ext cx="5289371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汇报人：   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rPr>
              <a:t>               </a:t>
            </a:r>
            <a:endParaRPr lang="zh-CN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69645" y="864870"/>
            <a:ext cx="105949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 dirty="0">
                <a:solidFill>
                  <a:schemeClr val="accent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成都中医药大学</a:t>
            </a:r>
            <a:r>
              <a:rPr lang="en-US" altLang="zh-CN" sz="3200" dirty="0">
                <a:solidFill>
                  <a:schemeClr val="accent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2019</a:t>
            </a:r>
            <a:r>
              <a:rPr lang="zh-CN" altLang="en-US" sz="3200" dirty="0">
                <a:solidFill>
                  <a:schemeClr val="accent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思源黑体 CN ExtraLight" panose="020B0200000000000000" pitchFamily="34" charset="-122"/>
              </a:rPr>
              <a:t>年助讲培养教师第一阶段验收考核会</a:t>
            </a:r>
            <a:endParaRPr lang="zh-CN" altLang="en-US" sz="3200" dirty="0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51341" y="5372778"/>
            <a:ext cx="5289371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rPr>
              <a:t>               </a:t>
            </a:r>
            <a:endParaRPr lang="zh-CN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Heiti SC Light" charset="-122"/>
              <a:ea typeface="Heiti SC Light" charset="-122"/>
              <a:cs typeface="Heiti SC Light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5417185" y="551180"/>
            <a:ext cx="3825240" cy="797560"/>
            <a:chOff x="2520" y="4352"/>
            <a:chExt cx="6024" cy="1256"/>
          </a:xfrm>
        </p:grpSpPr>
        <p:grpSp>
          <p:nvGrpSpPr>
            <p:cNvPr id="13" name="组 12"/>
            <p:cNvGrpSpPr/>
            <p:nvPr/>
          </p:nvGrpSpPr>
          <p:grpSpPr>
            <a:xfrm>
              <a:off x="2520" y="4352"/>
              <a:ext cx="6025" cy="1256"/>
              <a:chOff x="2120780" y="2799184"/>
              <a:chExt cx="3478289" cy="877077"/>
            </a:xfrm>
          </p:grpSpPr>
          <p:sp>
            <p:nvSpPr>
              <p:cNvPr id="3" name="矩形 2"/>
              <p:cNvSpPr/>
              <p:nvPr/>
            </p:nvSpPr>
            <p:spPr>
              <a:xfrm>
                <a:off x="2120780" y="2799184"/>
                <a:ext cx="3478289" cy="877077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5" name="直线连接符 4"/>
              <p:cNvCxnSpPr/>
              <p:nvPr/>
            </p:nvCxnSpPr>
            <p:spPr>
              <a:xfrm flipV="1">
                <a:off x="2655474" y="2799186"/>
                <a:ext cx="337485" cy="877075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文本框 10"/>
            <p:cNvSpPr txBox="1"/>
            <p:nvPr/>
          </p:nvSpPr>
          <p:spPr>
            <a:xfrm>
              <a:off x="2715" y="4616"/>
              <a:ext cx="826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eiti SC Light" charset="-122"/>
                  <a:ea typeface="Heiti SC Light" charset="-122"/>
                  <a:cs typeface="Heiti SC Light" charset="-122"/>
                </a:rPr>
                <a:t>01</a:t>
              </a:r>
              <a:endParaRPr kumimoji="1"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272" y="4551"/>
              <a:ext cx="384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28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思源黑体 CN ExtraLight" panose="020B0200000000000000" pitchFamily="34" charset="-122"/>
                  <a:sym typeface="+mn-ea"/>
                </a:rPr>
                <a:t>组织机制</a:t>
              </a:r>
              <a:endParaRPr kumimoji="1" lang="zh-CN" altLang="en-US" sz="2800" b="1" spc="3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417185" y="1795145"/>
            <a:ext cx="3825240" cy="797560"/>
            <a:chOff x="10550" y="4352"/>
            <a:chExt cx="6024" cy="1256"/>
          </a:xfrm>
        </p:grpSpPr>
        <p:grpSp>
          <p:nvGrpSpPr>
            <p:cNvPr id="19" name="组 18"/>
            <p:cNvGrpSpPr/>
            <p:nvPr/>
          </p:nvGrpSpPr>
          <p:grpSpPr>
            <a:xfrm>
              <a:off x="10550" y="4352"/>
              <a:ext cx="6025" cy="1256"/>
              <a:chOff x="2120780" y="2799184"/>
              <a:chExt cx="3478289" cy="877077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2120780" y="2799184"/>
                <a:ext cx="3478289" cy="877077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21" name="直线连接符 20"/>
              <p:cNvCxnSpPr/>
              <p:nvPr/>
            </p:nvCxnSpPr>
            <p:spPr>
              <a:xfrm flipV="1">
                <a:off x="2655474" y="2799186"/>
                <a:ext cx="337485" cy="877075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本框 21"/>
            <p:cNvSpPr txBox="1"/>
            <p:nvPr/>
          </p:nvSpPr>
          <p:spPr>
            <a:xfrm>
              <a:off x="10745" y="4616"/>
              <a:ext cx="826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eiti SC Light" charset="-122"/>
                  <a:ea typeface="Heiti SC Light" charset="-122"/>
                  <a:cs typeface="Heiti SC Light" charset="-122"/>
                </a:rPr>
                <a:t>02</a:t>
              </a:r>
              <a:endParaRPr kumimoji="1"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12272" y="4578"/>
              <a:ext cx="430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28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思源黑体 CN ExtraLight" panose="020B0200000000000000" pitchFamily="34" charset="-122"/>
                  <a:sym typeface="+mn-ea"/>
                </a:rPr>
                <a:t>学院工作及特色</a:t>
              </a:r>
              <a:endParaRPr kumimoji="1" lang="zh-CN" altLang="en-US" sz="2800" b="1" spc="3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5417185" y="3030220"/>
            <a:ext cx="3825240" cy="797560"/>
            <a:chOff x="2520" y="6693"/>
            <a:chExt cx="6024" cy="1256"/>
          </a:xfrm>
        </p:grpSpPr>
        <p:grpSp>
          <p:nvGrpSpPr>
            <p:cNvPr id="24" name="组 23"/>
            <p:cNvGrpSpPr/>
            <p:nvPr/>
          </p:nvGrpSpPr>
          <p:grpSpPr>
            <a:xfrm>
              <a:off x="2520" y="6693"/>
              <a:ext cx="6025" cy="1256"/>
              <a:chOff x="2120780" y="2799184"/>
              <a:chExt cx="3478289" cy="877077"/>
            </a:xfrm>
          </p:grpSpPr>
          <p:sp>
            <p:nvSpPr>
              <p:cNvPr id="25" name="矩形 24"/>
              <p:cNvSpPr/>
              <p:nvPr/>
            </p:nvSpPr>
            <p:spPr>
              <a:xfrm>
                <a:off x="2120780" y="2799184"/>
                <a:ext cx="3478289" cy="877077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26" name="直线连接符 25"/>
              <p:cNvCxnSpPr/>
              <p:nvPr/>
            </p:nvCxnSpPr>
            <p:spPr>
              <a:xfrm flipV="1">
                <a:off x="2655474" y="2799186"/>
                <a:ext cx="337485" cy="877075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文本框 26"/>
            <p:cNvSpPr txBox="1"/>
            <p:nvPr/>
          </p:nvSpPr>
          <p:spPr>
            <a:xfrm>
              <a:off x="2715" y="6957"/>
              <a:ext cx="826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eiti SC Light" charset="-122"/>
                  <a:ea typeface="Heiti SC Light" charset="-122"/>
                  <a:cs typeface="Heiti SC Light" charset="-122"/>
                </a:rPr>
                <a:t>03</a:t>
              </a:r>
              <a:endParaRPr kumimoji="1"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4272" y="6910"/>
              <a:ext cx="384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8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思源黑体 CN ExtraLight" panose="020B0200000000000000" pitchFamily="34" charset="-122"/>
                  <a:sym typeface="+mn-ea"/>
                </a:rPr>
                <a:t>导师指导情况</a:t>
              </a:r>
              <a:endParaRPr kumimoji="1" lang="zh-CN" altLang="en-US" sz="2800" b="1" spc="3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417185" y="4259580"/>
            <a:ext cx="3825240" cy="797560"/>
            <a:chOff x="10191" y="7267"/>
            <a:chExt cx="6024" cy="1256"/>
          </a:xfrm>
        </p:grpSpPr>
        <p:grpSp>
          <p:nvGrpSpPr>
            <p:cNvPr id="29" name="组 28"/>
            <p:cNvGrpSpPr/>
            <p:nvPr/>
          </p:nvGrpSpPr>
          <p:grpSpPr>
            <a:xfrm>
              <a:off x="10191" y="7267"/>
              <a:ext cx="6025" cy="1256"/>
              <a:chOff x="2120780" y="2799184"/>
              <a:chExt cx="3478289" cy="877077"/>
            </a:xfrm>
          </p:grpSpPr>
          <p:sp>
            <p:nvSpPr>
              <p:cNvPr id="30" name="矩形 29"/>
              <p:cNvSpPr/>
              <p:nvPr/>
            </p:nvSpPr>
            <p:spPr>
              <a:xfrm>
                <a:off x="2120780" y="2799184"/>
                <a:ext cx="3478289" cy="877077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31" name="直线连接符 30"/>
              <p:cNvCxnSpPr/>
              <p:nvPr/>
            </p:nvCxnSpPr>
            <p:spPr>
              <a:xfrm flipV="1">
                <a:off x="2655474" y="2799186"/>
                <a:ext cx="337485" cy="877075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文本框 31"/>
            <p:cNvSpPr txBox="1"/>
            <p:nvPr/>
          </p:nvSpPr>
          <p:spPr>
            <a:xfrm>
              <a:off x="10386" y="7531"/>
              <a:ext cx="826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eiti SC Light" charset="-122"/>
                  <a:ea typeface="Heiti SC Light" charset="-122"/>
                  <a:cs typeface="Heiti SC Light" charset="-122"/>
                </a:rPr>
                <a:t>04</a:t>
              </a:r>
              <a:endParaRPr kumimoji="1"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Heiti SC Light" charset="-122"/>
                <a:ea typeface="Heiti SC Light" charset="-122"/>
                <a:cs typeface="Heiti SC Light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2007" y="7531"/>
              <a:ext cx="384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8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思源黑体 CN ExtraLight" panose="020B0200000000000000" pitchFamily="34" charset="-122"/>
                  <a:sym typeface="+mn-ea"/>
                </a:rPr>
                <a:t>助讲培养成效</a:t>
              </a:r>
              <a:endParaRPr kumimoji="1" lang="zh-CN" altLang="en-US" sz="2800" b="1" spc="3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5417185" y="5535930"/>
            <a:ext cx="3825240" cy="797560"/>
            <a:chOff x="10191" y="9247"/>
            <a:chExt cx="6024" cy="1256"/>
          </a:xfrm>
        </p:grpSpPr>
        <p:grpSp>
          <p:nvGrpSpPr>
            <p:cNvPr id="9" name="组 23"/>
            <p:cNvGrpSpPr/>
            <p:nvPr/>
          </p:nvGrpSpPr>
          <p:grpSpPr>
            <a:xfrm>
              <a:off x="10191" y="9247"/>
              <a:ext cx="6025" cy="1256"/>
              <a:chOff x="2120780" y="2799184"/>
              <a:chExt cx="3478289" cy="877077"/>
            </a:xfrm>
          </p:grpSpPr>
          <p:sp>
            <p:nvSpPr>
              <p:cNvPr id="10" name="矩形 9"/>
              <p:cNvSpPr/>
              <p:nvPr/>
            </p:nvSpPr>
            <p:spPr>
              <a:xfrm>
                <a:off x="2120780" y="2799184"/>
                <a:ext cx="3478289" cy="877077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kumimoji="1" lang="zh-CN" altLang="en-US"/>
              </a:p>
            </p:txBody>
          </p:sp>
          <p:cxnSp>
            <p:nvCxnSpPr>
              <p:cNvPr id="14" name="直线连接符 25"/>
              <p:cNvCxnSpPr/>
              <p:nvPr/>
            </p:nvCxnSpPr>
            <p:spPr>
              <a:xfrm flipV="1">
                <a:off x="2655474" y="2799186"/>
                <a:ext cx="337485" cy="877075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组合 35"/>
            <p:cNvGrpSpPr/>
            <p:nvPr/>
          </p:nvGrpSpPr>
          <p:grpSpPr>
            <a:xfrm>
              <a:off x="10386" y="9464"/>
              <a:ext cx="5602" cy="822"/>
              <a:chOff x="10386" y="9464"/>
              <a:chExt cx="5602" cy="822"/>
            </a:xfrm>
          </p:grpSpPr>
          <p:sp>
            <p:nvSpPr>
              <p:cNvPr id="34" name="文本框 33"/>
              <p:cNvSpPr txBox="1"/>
              <p:nvPr/>
            </p:nvSpPr>
            <p:spPr>
              <a:xfrm>
                <a:off x="12140" y="9464"/>
                <a:ext cx="3849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l"/>
                <a:r>
                  <a:rPr lang="zh-CN" altLang="en-US" sz="2800" b="1" dirty="0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  <a:cs typeface="思源黑体 CN ExtraLight" panose="020B0200000000000000" pitchFamily="34" charset="-122"/>
                    <a:sym typeface="+mn-ea"/>
                  </a:rPr>
                  <a:t>问题及改进</a:t>
                </a:r>
                <a:endParaRPr kumimoji="1" lang="zh-CN" altLang="en-US" sz="2800" b="1" spc="300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思源黑体 CN ExtraLight" panose="020B0200000000000000" pitchFamily="34" charset="-122"/>
                  <a:sym typeface="+mn-ea"/>
                </a:endParaRPr>
              </a:p>
            </p:txBody>
          </p:sp>
          <p:sp>
            <p:nvSpPr>
              <p:cNvPr id="35" name="文本框 34"/>
              <p:cNvSpPr txBox="1"/>
              <p:nvPr/>
            </p:nvSpPr>
            <p:spPr>
              <a:xfrm>
                <a:off x="10386" y="9464"/>
                <a:ext cx="850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kumimoji="1" lang="en-US" altLang="zh-CN" sz="24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iti SC Light" charset="-122"/>
                    <a:ea typeface="Heiti SC Light" charset="-122"/>
                    <a:cs typeface="Heiti SC Light" charset="-122"/>
                  </a:rPr>
                  <a:t>05</a:t>
                </a:r>
                <a:endParaRPr kumimoji="1" lang="zh-CN" alt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eiti SC Light" charset="-122"/>
                  <a:ea typeface="Heiti SC Light" charset="-122"/>
                  <a:cs typeface="Heiti SC Light" charset="-122"/>
                </a:endParaRPr>
              </a:p>
            </p:txBody>
          </p:sp>
        </p:grpSp>
      </p:grpSp>
      <p:grpSp>
        <p:nvGrpSpPr>
          <p:cNvPr id="37" name="组合 36"/>
          <p:cNvGrpSpPr/>
          <p:nvPr/>
        </p:nvGrpSpPr>
        <p:grpSpPr>
          <a:xfrm>
            <a:off x="1431290" y="2987040"/>
            <a:ext cx="2316480" cy="1360170"/>
            <a:chOff x="2254" y="4704"/>
            <a:chExt cx="3648" cy="2142"/>
          </a:xfrm>
        </p:grpSpPr>
        <p:grpSp>
          <p:nvGrpSpPr>
            <p:cNvPr id="38" name="组合 37"/>
            <p:cNvGrpSpPr/>
            <p:nvPr/>
          </p:nvGrpSpPr>
          <p:grpSpPr>
            <a:xfrm>
              <a:off x="2254" y="4704"/>
              <a:ext cx="3194" cy="2143"/>
              <a:chOff x="2510190" y="1250954"/>
              <a:chExt cx="2028119" cy="1361000"/>
            </a:xfrm>
          </p:grpSpPr>
          <p:sp>
            <p:nvSpPr>
              <p:cNvPr id="39" name="矩形 38"/>
              <p:cNvSpPr/>
              <p:nvPr/>
            </p:nvSpPr>
            <p:spPr>
              <a:xfrm>
                <a:off x="2510190" y="1250954"/>
                <a:ext cx="2028119" cy="1107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ctr"/>
                <a:r>
                  <a:rPr lang="zh-CN" altLang="en-US" sz="6600" b="1" spc="300" dirty="0">
                    <a:solidFill>
                      <a:schemeClr val="accent2"/>
                    </a:solidFill>
                    <a:latin typeface="思源黑体 CN Heavy" panose="020B0A00000000000000" pitchFamily="34" charset="-122"/>
                    <a:ea typeface="思源黑体 CN Heavy" panose="020B0A00000000000000" pitchFamily="34" charset="-122"/>
                    <a:cs typeface="思源黑体 CN ExtraLight" panose="020B0200000000000000" pitchFamily="34" charset="-122"/>
                  </a:rPr>
                  <a:t>目</a:t>
                </a:r>
                <a:r>
                  <a:rPr lang="zh-CN" altLang="en-US" sz="1200" b="1" spc="300" dirty="0">
                    <a:solidFill>
                      <a:schemeClr val="accent2"/>
                    </a:solidFill>
                    <a:latin typeface="思源黑体 CN Heavy" panose="020B0A00000000000000" pitchFamily="34" charset="-122"/>
                    <a:ea typeface="思源黑体 CN Heavy" panose="020B0A00000000000000" pitchFamily="34" charset="-122"/>
                    <a:cs typeface="思源黑体 CN ExtraLight" panose="020B0200000000000000" pitchFamily="34" charset="-122"/>
                  </a:rPr>
                  <a:t> </a:t>
                </a:r>
                <a:r>
                  <a:rPr lang="zh-CN" altLang="en-US" sz="6600" b="1" spc="300" dirty="0">
                    <a:solidFill>
                      <a:schemeClr val="accent2"/>
                    </a:solidFill>
                    <a:latin typeface="思源黑体 CN Heavy" panose="020B0A00000000000000" pitchFamily="34" charset="-122"/>
                    <a:ea typeface="思源黑体 CN Heavy" panose="020B0A00000000000000" pitchFamily="34" charset="-122"/>
                    <a:cs typeface="思源黑体 CN ExtraLight" panose="020B0200000000000000" pitchFamily="34" charset="-122"/>
                  </a:rPr>
                  <a:t>录</a:t>
                </a:r>
                <a:endParaRPr lang="zh-CN" altLang="en-US" sz="6600" b="1" spc="300" dirty="0">
                  <a:solidFill>
                    <a:schemeClr val="accent2"/>
                  </a:solidFill>
                  <a:latin typeface="思源黑体 CN Heavy" panose="020B0A00000000000000" pitchFamily="34" charset="-122"/>
                  <a:ea typeface="思源黑体 CN Heavy" panose="020B0A00000000000000" pitchFamily="34" charset="-122"/>
                  <a:cs typeface="思源黑体 CN ExtraLight" panose="020B0200000000000000" pitchFamily="34" charset="-122"/>
                </a:endParaRPr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2743427" y="2242622"/>
                <a:ext cx="15616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r>
                  <a:rPr lang="en-US" altLang="zh-CN" b="1" spc="300" dirty="0">
                    <a:solidFill>
                      <a:schemeClr val="accent2"/>
                    </a:solidFill>
                    <a:latin typeface="思源黑体 CN ExtraLight" panose="020B0200000000000000" pitchFamily="34" charset="-122"/>
                    <a:ea typeface="思源黑体 CN ExtraLight" panose="020B0200000000000000" pitchFamily="34" charset="-122"/>
                    <a:cs typeface="思源黑体 CN ExtraLight" panose="020B0200000000000000" pitchFamily="34" charset="-122"/>
                  </a:rPr>
                  <a:t>C</a:t>
                </a:r>
                <a:r>
                  <a:rPr lang="en-US" altLang="zh-CN" sz="100" b="1" spc="300" dirty="0">
                    <a:solidFill>
                      <a:schemeClr val="accent2"/>
                    </a:solidFill>
                    <a:latin typeface="思源黑体 CN ExtraLight" panose="020B0200000000000000" pitchFamily="34" charset="-122"/>
                    <a:ea typeface="思源黑体 CN ExtraLight" panose="020B0200000000000000" pitchFamily="34" charset="-122"/>
                    <a:cs typeface="思源黑体 CN ExtraLight" panose="020B0200000000000000" pitchFamily="34" charset="-122"/>
                  </a:rPr>
                  <a:t> </a:t>
                </a:r>
                <a:r>
                  <a:rPr lang="en-US" altLang="zh-CN" b="1" spc="300" dirty="0">
                    <a:solidFill>
                      <a:schemeClr val="accent2"/>
                    </a:solidFill>
                    <a:latin typeface="思源黑体 CN ExtraLight" panose="020B0200000000000000" pitchFamily="34" charset="-122"/>
                    <a:ea typeface="思源黑体 CN ExtraLight" panose="020B0200000000000000" pitchFamily="34" charset="-122"/>
                    <a:cs typeface="思源黑体 CN ExtraLight" panose="020B0200000000000000" pitchFamily="34" charset="-122"/>
                  </a:rPr>
                  <a:t>ONTENT</a:t>
                </a:r>
                <a:endParaRPr lang="en-US" altLang="zh-CN" b="1" spc="300" dirty="0">
                  <a:solidFill>
                    <a:schemeClr val="accent2"/>
                  </a:solidFill>
                  <a:latin typeface="思源黑体 CN ExtraLight" panose="020B0200000000000000" pitchFamily="34" charset="-122"/>
                  <a:ea typeface="思源黑体 CN ExtraLight" panose="020B0200000000000000" pitchFamily="34" charset="-122"/>
                  <a:cs typeface="思源黑体 CN ExtraLight" panose="020B0200000000000000" pitchFamily="34" charset="-122"/>
                </a:endParaRPr>
              </a:p>
            </p:txBody>
          </p:sp>
        </p:grpSp>
        <p:sp>
          <p:nvSpPr>
            <p:cNvPr id="41" name="矩形 40"/>
            <p:cNvSpPr/>
            <p:nvPr/>
          </p:nvSpPr>
          <p:spPr>
            <a:xfrm>
              <a:off x="5708" y="4913"/>
              <a:ext cx="195" cy="13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思源黑体 CN ExtraLight" panose="020B0200000000000000" pitchFamily="34" charset="-122"/>
                <a:ea typeface="思源黑体 CN ExtraLight" panose="020B0200000000000000" pitchFamily="34" charset="-122"/>
                <a:cs typeface="思源黑体 CN ExtraLight" panose="020B02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71293" y="1991987"/>
            <a:ext cx="285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01</a:t>
            </a:r>
            <a:endParaRPr lang="zh-CN" altLang="en-US" sz="5400" dirty="0">
              <a:solidFill>
                <a:schemeClr val="accent2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88814" y="2744896"/>
            <a:ext cx="2621280" cy="829945"/>
          </a:xfrm>
          <a:prstGeom prst="rect">
            <a:avLst/>
          </a:prstGeom>
        </p:spPr>
        <p:txBody>
          <a:bodyPr wrap="none">
            <a:spAutoFit/>
          </a:bodyPr>
          <a:p>
            <a:pPr algn="ctr"/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组织机制</a:t>
            </a:r>
            <a:endParaRPr lang="zh-CN" altLang="en-US" sz="4800" dirty="0">
              <a:solidFill>
                <a:schemeClr val="accent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55750" y="4029075"/>
            <a:ext cx="94303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主要介绍学院助讲培养工作的领导组织方式，负责人员，工作机制等 </a:t>
            </a:r>
            <a:endParaRPr lang="zh-CN" altLang="en-US" sz="24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67838" y="2260592"/>
            <a:ext cx="285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02</a:t>
            </a:r>
            <a:endParaRPr lang="zh-CN" altLang="en-US" sz="5400" dirty="0">
              <a:solidFill>
                <a:schemeClr val="accent2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70959" y="3023026"/>
            <a:ext cx="4450080" cy="829945"/>
          </a:xfrm>
          <a:prstGeom prst="rect">
            <a:avLst/>
          </a:prstGeom>
        </p:spPr>
        <p:txBody>
          <a:bodyPr wrap="none">
            <a:spAutoFit/>
          </a:bodyPr>
          <a:p>
            <a:pPr algn="ctr"/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学院工作及特色</a:t>
            </a:r>
            <a:endParaRPr lang="zh-CN" altLang="en-US" sz="4800" dirty="0">
              <a:solidFill>
                <a:schemeClr val="accent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05255" y="4290060"/>
            <a:ext cx="93821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主要介绍学院层面开展助讲培养的工作制度、措施、活动或项目，以及主要特色等</a:t>
            </a:r>
            <a:endParaRPr lang="zh-CN" altLang="en-US" sz="24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667838" y="2260592"/>
            <a:ext cx="285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03</a:t>
            </a:r>
            <a:endParaRPr lang="zh-CN" altLang="en-US" sz="5400" dirty="0">
              <a:solidFill>
                <a:schemeClr val="accent2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85359" y="3013501"/>
            <a:ext cx="2621280" cy="829945"/>
          </a:xfrm>
          <a:prstGeom prst="rect">
            <a:avLst/>
          </a:prstGeom>
        </p:spPr>
        <p:txBody>
          <a:bodyPr wrap="none">
            <a:spAutoFit/>
          </a:bodyPr>
          <a:p>
            <a:pPr lvl="0" algn="ctr">
              <a:buClrTx/>
              <a:buSzTx/>
              <a:buFontTx/>
            </a:pPr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导师工作</a:t>
            </a:r>
            <a:endParaRPr lang="zh-CN" altLang="en-US" sz="48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27960" y="4438650"/>
            <a:ext cx="6583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导师开展培养指导工作的做法，指导情况及特色</a:t>
            </a:r>
            <a:endParaRPr lang="zh-CN" altLang="en-US" sz="24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67838" y="2260592"/>
            <a:ext cx="2856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04</a:t>
            </a:r>
            <a:endParaRPr lang="zh-CN" altLang="en-US" sz="5400" dirty="0">
              <a:solidFill>
                <a:schemeClr val="accent2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438014" y="2922061"/>
            <a:ext cx="3840480" cy="829945"/>
          </a:xfrm>
          <a:prstGeom prst="rect">
            <a:avLst/>
          </a:prstGeom>
        </p:spPr>
        <p:txBody>
          <a:bodyPr wrap="none">
            <a:spAutoFit/>
          </a:bodyPr>
          <a:p>
            <a:pPr algn="ctr"/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助讲培养成效</a:t>
            </a:r>
            <a:endParaRPr lang="zh-CN" altLang="en-US" sz="4800" dirty="0">
              <a:solidFill>
                <a:schemeClr val="accent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15135" y="4344670"/>
            <a:ext cx="96278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主要介绍参培教师参加培养活动的情况，在教学科研上取得的进步及成果，一阶段重点是教学</a:t>
            </a:r>
            <a:r>
              <a:rPr lang="zh-CN" altLang="en-US" sz="2400" b="1" u="heavy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培养</a:t>
            </a:r>
            <a:endParaRPr lang="zh-CN" altLang="en-US" sz="2400" b="1" u="heavy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67838" y="2260592"/>
            <a:ext cx="2856322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0</a:t>
            </a:r>
            <a:r>
              <a:rPr lang="en-US" sz="5400" dirty="0">
                <a:solidFill>
                  <a:schemeClr val="accent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思源黑体 CN ExtraLight" panose="020B0200000000000000" pitchFamily="34" charset="-122"/>
              </a:rPr>
              <a:t>5</a:t>
            </a:r>
            <a:endParaRPr lang="en-US" sz="5400" dirty="0">
              <a:solidFill>
                <a:schemeClr val="accent2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思源黑体 CN ExtraLight" panose="020B02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42814" y="2922061"/>
            <a:ext cx="3230880" cy="829945"/>
          </a:xfrm>
          <a:prstGeom prst="rect">
            <a:avLst/>
          </a:prstGeom>
        </p:spPr>
        <p:txBody>
          <a:bodyPr wrap="none">
            <a:spAutoFit/>
          </a:bodyPr>
          <a:p>
            <a:pPr algn="ctr"/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思源黑体 CN ExtraLight" panose="020B0200000000000000" pitchFamily="34" charset="-122"/>
                <a:sym typeface="+mn-ea"/>
              </a:rPr>
              <a:t>问题及改进</a:t>
            </a:r>
            <a:endParaRPr lang="zh-CN" altLang="en-US" sz="4800" b="1" dirty="0">
              <a:solidFill>
                <a:schemeClr val="accent2"/>
              </a:solidFill>
              <a:latin typeface="微软雅黑" panose="020B0503020204020204" charset="-122"/>
              <a:ea typeface="微软雅黑" panose="020B0503020204020204" charset="-122"/>
              <a:cs typeface="思源黑体 CN ExtraLight" panose="020B0200000000000000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4690827" y="3804003"/>
            <a:ext cx="2464905" cy="598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en-US" altLang="zh-CN" sz="3200" dirty="0" smtClean="0">
                <a:latin typeface="Heiti SC Light" charset="-122"/>
                <a:ea typeface="Heiti SC Light" charset="-122"/>
                <a:cs typeface="Heiti SC Light" charset="-122"/>
              </a:rPr>
              <a:t>THANKS</a:t>
            </a:r>
            <a:endParaRPr kumimoji="1" lang="zh-CN" altLang="en-US" sz="32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3" name="直线连接符 2"/>
          <p:cNvCxnSpPr/>
          <p:nvPr/>
        </p:nvCxnSpPr>
        <p:spPr>
          <a:xfrm>
            <a:off x="3256609" y="3429000"/>
            <a:ext cx="567878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690827" y="2292068"/>
            <a:ext cx="24649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kumimoji="1" lang="zh-CN" altLang="en-US" sz="4800" b="1" dirty="0" smtClean="0">
                <a:latin typeface="微软雅黑" panose="020B0503020204020204" charset="-122"/>
                <a:ea typeface="微软雅黑" panose="020B0503020204020204" charset="-122"/>
                <a:cs typeface="Heiti SC Light" charset="-122"/>
              </a:rPr>
              <a:t>谢     谢</a:t>
            </a:r>
            <a:endParaRPr kumimoji="1" lang="zh-CN" altLang="en-US" sz="4800" b="1" dirty="0" smtClean="0">
              <a:latin typeface="微软雅黑" panose="020B0503020204020204" charset="-122"/>
              <a:ea typeface="微软雅黑" panose="020B0503020204020204" charset="-122"/>
              <a:cs typeface="Heiti SC Light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WPS 演示</Application>
  <PresentationFormat>宽屏</PresentationFormat>
  <Paragraphs>64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Arial</vt:lpstr>
      <vt:lpstr>宋体</vt:lpstr>
      <vt:lpstr>Wingdings</vt:lpstr>
      <vt:lpstr>Arial</vt:lpstr>
      <vt:lpstr>思源黑体 CN Medium</vt:lpstr>
      <vt:lpstr>黑体</vt:lpstr>
      <vt:lpstr>思源黑体 CN ExtraLight</vt:lpstr>
      <vt:lpstr>微软雅黑</vt:lpstr>
      <vt:lpstr>Heiti SC Light</vt:lpstr>
      <vt:lpstr>思源黑体 CN Heavy</vt:lpstr>
      <vt:lpstr>思源黑体 CN Normal</vt:lpstr>
      <vt:lpstr>思源黑体 CN Light</vt:lpstr>
      <vt:lpstr>等线</vt:lpstr>
      <vt:lpstr>Arial Unicode MS</vt:lpstr>
      <vt:lpstr>等线 Light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狗狗</cp:lastModifiedBy>
  <cp:revision>24</cp:revision>
  <dcterms:created xsi:type="dcterms:W3CDTF">2019-01-11T04:30:00Z</dcterms:created>
  <dcterms:modified xsi:type="dcterms:W3CDTF">2020-12-29T08:30:51Z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2052-11.1.0.10228</vt:lpwstr>
  </property>
</Properties>
</file>